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7" r:id="rId4"/>
    <p:sldId id="265" r:id="rId5"/>
    <p:sldId id="262" r:id="rId6"/>
    <p:sldId id="263" r:id="rId7"/>
    <p:sldId id="264" r:id="rId8"/>
    <p:sldId id="266" r:id="rId9"/>
    <p:sldId id="283" r:id="rId10"/>
    <p:sldId id="284" r:id="rId11"/>
    <p:sldId id="285" r:id="rId12"/>
    <p:sldId id="286" r:id="rId13"/>
    <p:sldId id="295" r:id="rId14"/>
    <p:sldId id="296" r:id="rId15"/>
    <p:sldId id="270" r:id="rId16"/>
    <p:sldId id="289" r:id="rId17"/>
    <p:sldId id="287" r:id="rId18"/>
    <p:sldId id="288" r:id="rId19"/>
    <p:sldId id="290" r:id="rId20"/>
    <p:sldId id="291" r:id="rId21"/>
    <p:sldId id="292" r:id="rId22"/>
    <p:sldId id="293" r:id="rId23"/>
    <p:sldId id="294" r:id="rId24"/>
    <p:sldId id="298" r:id="rId25"/>
    <p:sldId id="268" r:id="rId26"/>
    <p:sldId id="297" r:id="rId2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ím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2" name="Alcím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C8BB92-CDC5-4C4D-AF33-777F9A68F40E}" type="datetimeFigureOut">
              <a:rPr lang="hu-HU" smtClean="0"/>
              <a:t>2015.05.05.</a:t>
            </a:fld>
            <a:endParaRPr lang="hu-HU"/>
          </a:p>
        </p:txBody>
      </p:sp>
      <p:sp>
        <p:nvSpPr>
          <p:cNvPr id="20" name="Élőláb hely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E73A38-205E-4823-B357-62A62CB2A80F}" type="slidenum">
              <a:rPr lang="hu-HU" smtClean="0"/>
              <a:t>‹#›</a:t>
            </a:fld>
            <a:endParaRPr lang="hu-HU"/>
          </a:p>
        </p:txBody>
      </p:sp>
      <p:sp>
        <p:nvSpPr>
          <p:cNvPr id="8" name="Ellipszis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zis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C8BB92-CDC5-4C4D-AF33-777F9A68F40E}" type="datetimeFigureOut">
              <a:rPr lang="hu-HU" smtClean="0"/>
              <a:t>2015.05.05.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E73A38-205E-4823-B357-62A62CB2A80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C8BB92-CDC5-4C4D-AF33-777F9A68F40E}" type="datetimeFigureOut">
              <a:rPr lang="hu-HU" smtClean="0"/>
              <a:t>2015.05.05.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E73A38-205E-4823-B357-62A62CB2A80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C8BB92-CDC5-4C4D-AF33-777F9A68F40E}" type="datetimeFigureOut">
              <a:rPr lang="hu-HU" smtClean="0"/>
              <a:t>2015.05.05.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E73A38-205E-4823-B357-62A62CB2A80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C8BB92-CDC5-4C4D-AF33-777F9A68F40E}" type="datetimeFigureOut">
              <a:rPr lang="hu-HU" smtClean="0"/>
              <a:t>2015.05.05.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E73A38-205E-4823-B357-62A62CB2A80F}" type="slidenum">
              <a:rPr lang="hu-HU" smtClean="0"/>
              <a:t>‹#›</a:t>
            </a:fld>
            <a:endParaRPr lang="hu-HU"/>
          </a:p>
        </p:txBody>
      </p:sp>
      <p:sp>
        <p:nvSpPr>
          <p:cNvPr id="10" name="Téglalap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zis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zis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C8BB92-CDC5-4C4D-AF33-777F9A68F40E}" type="datetimeFigureOut">
              <a:rPr lang="hu-HU" smtClean="0"/>
              <a:t>2015.05.05.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E73A38-205E-4823-B357-62A62CB2A80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C8BB92-CDC5-4C4D-AF33-777F9A68F40E}" type="datetimeFigureOut">
              <a:rPr lang="hu-HU" smtClean="0"/>
              <a:t>2015.05.05.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E73A38-205E-4823-B357-62A62CB2A80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C8BB92-CDC5-4C4D-AF33-777F9A68F40E}" type="datetimeFigureOut">
              <a:rPr lang="hu-HU" smtClean="0"/>
              <a:t>2015.05.05.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E73A38-205E-4823-B357-62A62CB2A80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C8BB92-CDC5-4C4D-AF33-777F9A68F40E}" type="datetimeFigureOut">
              <a:rPr lang="hu-HU" smtClean="0"/>
              <a:t>2015.05.05.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E73A38-205E-4823-B357-62A62CB2A80F}" type="slidenum">
              <a:rPr lang="hu-HU" smtClean="0"/>
              <a:t>‹#›</a:t>
            </a:fld>
            <a:endParaRPr lang="hu-HU"/>
          </a:p>
        </p:txBody>
      </p:sp>
      <p:sp>
        <p:nvSpPr>
          <p:cNvPr id="6" name="Téglalap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C8BB92-CDC5-4C4D-AF33-777F9A68F40E}" type="datetimeFigureOut">
              <a:rPr lang="hu-HU" smtClean="0"/>
              <a:t>2015.05.05.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E73A38-205E-4823-B357-62A62CB2A80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C8BB92-CDC5-4C4D-AF33-777F9A68F40E}" type="datetimeFigureOut">
              <a:rPr lang="hu-HU" smtClean="0"/>
              <a:t>2015.05.05.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E73A38-205E-4823-B357-62A62CB2A80F}" type="slidenum">
              <a:rPr lang="hu-HU" smtClean="0"/>
              <a:t>‹#›</a:t>
            </a:fld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9" name="Folyamatábra: Feldolgozá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olyamatábra: Feldolgozá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ör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zis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Fánk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Téglalap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Cím helye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Szöveg helye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24" name="Dátum helye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BC8BB92-CDC5-4C4D-AF33-777F9A68F40E}" type="datetimeFigureOut">
              <a:rPr lang="hu-HU" smtClean="0"/>
              <a:t>2015.05.05.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hu-HU"/>
          </a:p>
        </p:txBody>
      </p:sp>
      <p:sp>
        <p:nvSpPr>
          <p:cNvPr id="22" name="Dia számának hely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EE73A38-205E-4823-B357-62A62CB2A80F}" type="slidenum">
              <a:rPr lang="hu-HU" smtClean="0"/>
              <a:t>‹#›</a:t>
            </a:fld>
            <a:endParaRPr lang="hu-HU"/>
          </a:p>
        </p:txBody>
      </p:sp>
      <p:sp>
        <p:nvSpPr>
          <p:cNvPr id="15" name="Téglalap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1403648" y="1124744"/>
            <a:ext cx="7406640" cy="2408288"/>
          </a:xfrm>
        </p:spPr>
        <p:txBody>
          <a:bodyPr>
            <a:normAutofit/>
          </a:bodyPr>
          <a:lstStyle/>
          <a:p>
            <a:pPr algn="ctr"/>
            <a:r>
              <a:rPr lang="hu-HU" b="1" dirty="0" smtClean="0">
                <a:effectLst/>
              </a:rPr>
              <a:t>A </a:t>
            </a:r>
            <a:r>
              <a:rPr lang="hu-HU" b="1" dirty="0">
                <a:effectLst/>
              </a:rPr>
              <a:t>mozgóképi közlésmód sajátosságai</a:t>
            </a:r>
            <a:br>
              <a:rPr lang="hu-HU" b="1" dirty="0">
                <a:effectLst/>
              </a:rPr>
            </a:br>
            <a:endParaRPr lang="hu-HU" b="1" dirty="0"/>
          </a:p>
        </p:txBody>
      </p:sp>
      <p:pic>
        <p:nvPicPr>
          <p:cNvPr id="4098" name="Picture 2" descr="C:\Users\Tiger\Desktop\eger_tangyak\segedanyagok\film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985254"/>
            <a:ext cx="3438525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54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iger\Desktop\eger_tangyak\segedanyagok\4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340768"/>
            <a:ext cx="5856651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60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Tiger\Desktop\eger_tangyak\segedanyagok\Aspect_ratio_16_9_examp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221" y="1340768"/>
            <a:ext cx="6815043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6228184" y="6237312"/>
            <a:ext cx="2915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képek forrása: </a:t>
            </a:r>
            <a:r>
              <a:rPr lang="hu-HU" dirty="0" err="1" smtClean="0"/>
              <a:t>Wikipédia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2931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489007" y="1916832"/>
            <a:ext cx="678209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Az operatőr, a rendező, a szerkesztő mindig </a:t>
            </a:r>
            <a:r>
              <a:rPr lang="hu-HU" sz="3200" b="1" dirty="0" smtClean="0"/>
              <a:t>választ</a:t>
            </a:r>
            <a:r>
              <a:rPr lang="hu-HU" sz="3200" dirty="0" smtClean="0"/>
              <a:t> a lehetséges látványok közül: azt rögzíti, ami </a:t>
            </a:r>
            <a:r>
              <a:rPr lang="hu-HU" sz="3200" b="1" dirty="0" smtClean="0"/>
              <a:t>jellemző, fontos, érdekes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349730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187624" y="2132856"/>
            <a:ext cx="7200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dirty="0">
                <a:sym typeface="Wingdings" pitchFamily="2" charset="2"/>
              </a:rPr>
              <a:t> </a:t>
            </a:r>
            <a:r>
              <a:rPr lang="hu-HU" sz="3200" dirty="0" smtClean="0">
                <a:sym typeface="Wingdings" pitchFamily="2" charset="2"/>
              </a:rPr>
              <a:t>Lehatárolja</a:t>
            </a:r>
            <a:r>
              <a:rPr lang="hu-HU" sz="3200" dirty="0">
                <a:sym typeface="Wingdings" pitchFamily="2" charset="2"/>
              </a:rPr>
              <a:t>, </a:t>
            </a:r>
            <a:r>
              <a:rPr lang="hu-HU" sz="3200" b="1" dirty="0">
                <a:sym typeface="Wingdings" pitchFamily="2" charset="2"/>
              </a:rPr>
              <a:t>bekeretezi</a:t>
            </a:r>
            <a:r>
              <a:rPr lang="hu-HU" sz="3200" dirty="0">
                <a:sym typeface="Wingdings" pitchFamily="2" charset="2"/>
              </a:rPr>
              <a:t> a tér bizonyos részét, leválasztja a valóság egy darabját, </a:t>
            </a:r>
            <a:r>
              <a:rPr lang="hu-HU" sz="3200" b="1" dirty="0">
                <a:sym typeface="Wingdings" pitchFamily="2" charset="2"/>
              </a:rPr>
              <a:t>irányítja a néző </a:t>
            </a:r>
            <a:r>
              <a:rPr lang="hu-HU" sz="3200" b="1" dirty="0" smtClean="0">
                <a:sym typeface="Wingdings" pitchFamily="2" charset="2"/>
              </a:rPr>
              <a:t>figyelmét</a:t>
            </a:r>
            <a:endParaRPr lang="hu-HU" sz="3200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3034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475656" y="1988840"/>
            <a:ext cx="66967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dirty="0">
                <a:sym typeface="Wingdings" pitchFamily="2" charset="2"/>
              </a:rPr>
              <a:t>Megszakítja és szétbontja a valóságos folyamatok </a:t>
            </a:r>
            <a:r>
              <a:rPr lang="hu-HU" sz="3200" dirty="0" smtClean="0">
                <a:sym typeface="Wingdings" pitchFamily="2" charset="2"/>
              </a:rPr>
              <a:t>téridő-szerkezetét.</a:t>
            </a:r>
            <a:endParaRPr lang="hu-HU" sz="3200" dirty="0">
              <a:sym typeface="Wingdings" pitchFamily="2" charset="2"/>
            </a:endParaRPr>
          </a:p>
          <a:p>
            <a:endParaRPr lang="hu-HU" sz="3200" dirty="0">
              <a:sym typeface="Wingdings" pitchFamily="2" charset="2"/>
            </a:endParaRPr>
          </a:p>
          <a:p>
            <a:r>
              <a:rPr lang="hu-HU" sz="3200" dirty="0">
                <a:sym typeface="Wingdings" pitchFamily="2" charset="2"/>
              </a:rPr>
              <a:t>Tagolt, megformált, szerkesztett képsor </a:t>
            </a:r>
            <a:r>
              <a:rPr lang="hu-HU" sz="3200" dirty="0" smtClean="0">
                <a:sym typeface="Wingdings" pitchFamily="2" charset="2"/>
              </a:rPr>
              <a:t>keletkezik.</a:t>
            </a:r>
            <a:endParaRPr lang="hu-HU" sz="3200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6794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35608" y="2060848"/>
            <a:ext cx="7498080" cy="4187552"/>
          </a:xfrm>
        </p:spPr>
        <p:txBody>
          <a:bodyPr/>
          <a:lstStyle/>
          <a:p>
            <a:r>
              <a:rPr lang="hu-HU" dirty="0" smtClean="0"/>
              <a:t>a </a:t>
            </a:r>
            <a:r>
              <a:rPr lang="hu-HU" b="1" dirty="0" smtClean="0"/>
              <a:t>részlet előhívja az élmény egészét</a:t>
            </a:r>
            <a:r>
              <a:rPr lang="hu-HU" dirty="0" smtClean="0"/>
              <a:t>, mozgásba hozza a látottakhoz hasonló egyéni élményeket felidéző emlékezetet</a:t>
            </a:r>
            <a:endParaRPr lang="hu-HU" dirty="0"/>
          </a:p>
        </p:txBody>
      </p:sp>
      <p:sp>
        <p:nvSpPr>
          <p:cNvPr id="4" name="Lekerekített téglalap 3"/>
          <p:cNvSpPr/>
          <p:nvPr/>
        </p:nvSpPr>
        <p:spPr>
          <a:xfrm>
            <a:off x="1331640" y="476672"/>
            <a:ext cx="7560840" cy="109526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b="1" dirty="0" smtClean="0">
                <a:solidFill>
                  <a:schemeClr val="accent3">
                    <a:lumMod val="75000"/>
                  </a:schemeClr>
                </a:solidFill>
              </a:rPr>
              <a:t>Az utalásos közlésmód</a:t>
            </a:r>
            <a:endParaRPr lang="hu-H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Tiger\Desktop\eger_tangyak\segedanyagok\film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364" y="3861048"/>
            <a:ext cx="4133391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01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iger\Desktop\eger_tangyak\segedanyagok\vitor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268760"/>
            <a:ext cx="6918347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10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Tiger\Desktop\eger_tangyak\segedanyagok\setalo_emeb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754" y="1700808"/>
            <a:ext cx="60960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69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Tiger\Desktop\eger_tangyak\segedanyagok\kulc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05723"/>
            <a:ext cx="7431226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20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kerekített téglalap 1"/>
          <p:cNvSpPr/>
          <p:nvPr/>
        </p:nvSpPr>
        <p:spPr>
          <a:xfrm>
            <a:off x="1187624" y="332656"/>
            <a:ext cx="7560840" cy="623731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tx1"/>
                </a:solidFill>
              </a:rPr>
              <a:t>A film alapoz a néző </a:t>
            </a:r>
            <a:r>
              <a:rPr lang="hu-HU" sz="2800" b="1" dirty="0" smtClean="0">
                <a:solidFill>
                  <a:schemeClr val="tx1"/>
                </a:solidFill>
              </a:rPr>
              <a:t>előzetes ismereteire</a:t>
            </a:r>
            <a:r>
              <a:rPr lang="hu-HU" sz="2800" dirty="0" smtClean="0">
                <a:solidFill>
                  <a:schemeClr val="tx1"/>
                </a:solidFill>
              </a:rPr>
              <a:t>, ezért elhagyhat lényegtelen részleteket.</a:t>
            </a:r>
          </a:p>
          <a:p>
            <a:pPr algn="ctr"/>
            <a:endParaRPr lang="hu-HU" sz="2800" dirty="0">
              <a:solidFill>
                <a:schemeClr val="tx1"/>
              </a:solidFill>
            </a:endParaRPr>
          </a:p>
          <a:p>
            <a:pPr algn="ctr"/>
            <a:r>
              <a:rPr lang="hu-HU" sz="2800" b="1" dirty="0" smtClean="0">
                <a:solidFill>
                  <a:schemeClr val="tx1"/>
                </a:solidFill>
              </a:rPr>
              <a:t>A hiányzó mozzanatokat a néző elképzeli, tapasztalataival egészíti ki</a:t>
            </a:r>
          </a:p>
          <a:p>
            <a:pPr algn="ctr"/>
            <a:endParaRPr lang="hu-HU" sz="2800" dirty="0">
              <a:solidFill>
                <a:schemeClr val="tx1"/>
              </a:solidFill>
            </a:endParaRPr>
          </a:p>
          <a:p>
            <a:pPr algn="ctr"/>
            <a:r>
              <a:rPr lang="hu-HU" sz="2800" dirty="0" smtClean="0">
                <a:solidFill>
                  <a:schemeClr val="tx1"/>
                </a:solidFill>
              </a:rPr>
              <a:t>Pl. kattogó kerék </a:t>
            </a:r>
            <a:r>
              <a:rPr lang="hu-HU" sz="2800" dirty="0" smtClean="0">
                <a:solidFill>
                  <a:schemeClr val="tx1"/>
                </a:solidFill>
                <a:sym typeface="Wingdings" pitchFamily="2" charset="2"/>
              </a:rPr>
              <a:t> a szereplők utaznak</a:t>
            </a:r>
          </a:p>
          <a:p>
            <a:pPr algn="ctr"/>
            <a:r>
              <a:rPr lang="hu-HU" sz="2800" dirty="0" smtClean="0">
                <a:solidFill>
                  <a:schemeClr val="tx1"/>
                </a:solidFill>
                <a:sym typeface="Wingdings" pitchFamily="2" charset="2"/>
              </a:rPr>
              <a:t>Pisztoly  valaki lőni fog</a:t>
            </a:r>
          </a:p>
          <a:p>
            <a:pPr algn="ctr"/>
            <a:r>
              <a:rPr lang="hu-HU" sz="2800" dirty="0" smtClean="0">
                <a:solidFill>
                  <a:schemeClr val="tx1"/>
                </a:solidFill>
                <a:sym typeface="Wingdings" pitchFamily="2" charset="2"/>
              </a:rPr>
              <a:t>19.  századi viselet  a 19. században játszódhat a cselekmény stb.</a:t>
            </a:r>
          </a:p>
          <a:p>
            <a:pPr algn="ctr"/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352542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35608" y="485800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/>
              <a:t>Ismétlés: a mozgókép kettős természete</a:t>
            </a:r>
            <a:endParaRPr lang="hu-HU" dirty="0"/>
          </a:p>
        </p:txBody>
      </p:sp>
      <p:sp>
        <p:nvSpPr>
          <p:cNvPr id="6" name="Tartalom helye 4"/>
          <p:cNvSpPr>
            <a:spLocks noGrp="1"/>
          </p:cNvSpPr>
          <p:nvPr>
            <p:ph idx="1"/>
          </p:nvPr>
        </p:nvSpPr>
        <p:spPr>
          <a:xfrm>
            <a:off x="1435608" y="1916832"/>
            <a:ext cx="7498080" cy="433156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hu-HU" dirty="0" smtClean="0"/>
              <a:t>a fotográfiai alapú mozgókép szükségképpen </a:t>
            </a:r>
            <a:r>
              <a:rPr lang="hu-HU" b="1" dirty="0" smtClean="0"/>
              <a:t>reprodukálja</a:t>
            </a:r>
            <a:r>
              <a:rPr lang="hu-HU" dirty="0" smtClean="0"/>
              <a:t> (megismétli) azt, ami a kamera előtt történt</a:t>
            </a:r>
          </a:p>
          <a:p>
            <a:pPr>
              <a:buFontTx/>
              <a:buChar char="-"/>
            </a:pPr>
            <a:r>
              <a:rPr lang="hu-HU" dirty="0" smtClean="0"/>
              <a:t>ugyanakkor számos olyan döntést hordoz, amelyet a képkészítő ember hozott meg</a:t>
            </a:r>
          </a:p>
          <a:p>
            <a:pPr>
              <a:buFontTx/>
              <a:buChar char="-"/>
            </a:pPr>
            <a:r>
              <a:rPr lang="hu-HU" dirty="0" smtClean="0"/>
              <a:t>a képkészítő nem csak rögzít, hanem </a:t>
            </a:r>
            <a:r>
              <a:rPr lang="hu-HU" b="1" dirty="0" smtClean="0"/>
              <a:t>ábrázol, </a:t>
            </a:r>
            <a:r>
              <a:rPr lang="hu-HU" dirty="0" smtClean="0"/>
              <a:t>és ezzel </a:t>
            </a:r>
            <a:r>
              <a:rPr lang="hu-HU" b="1" dirty="0" smtClean="0"/>
              <a:t>értelmez</a:t>
            </a:r>
            <a:r>
              <a:rPr lang="hu-HU" dirty="0" smtClean="0"/>
              <a:t> is</a:t>
            </a:r>
          </a:p>
          <a:p>
            <a:pPr marL="82296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3155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kerekített téglalap 1"/>
          <p:cNvSpPr/>
          <p:nvPr/>
        </p:nvSpPr>
        <p:spPr>
          <a:xfrm>
            <a:off x="1330173" y="620688"/>
            <a:ext cx="7346283" cy="109526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b="1" dirty="0" smtClean="0">
                <a:solidFill>
                  <a:schemeClr val="accent3">
                    <a:lumMod val="75000"/>
                  </a:schemeClr>
                </a:solidFill>
              </a:rPr>
              <a:t>A film szerkezeti egységei</a:t>
            </a:r>
            <a:endParaRPr lang="hu-H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098" name="Picture 2" descr="C:\Users\Tiger\Desktop\eger_tangyak\segedanyagok\film_egye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060848"/>
            <a:ext cx="1512168" cy="138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Tiger\Desktop\eger_tangyak\segedanyagok\film_egy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552265"/>
            <a:ext cx="3600400" cy="138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Tiger\Desktop\eger_tangyak\segedanyagok\film_egy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085184"/>
            <a:ext cx="6768752" cy="138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églalap 2"/>
          <p:cNvSpPr/>
          <p:nvPr/>
        </p:nvSpPr>
        <p:spPr>
          <a:xfrm>
            <a:off x="1907704" y="2348880"/>
            <a:ext cx="151216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Fáziskép</a:t>
            </a:r>
            <a:endParaRPr lang="hu-HU" sz="2400" dirty="0"/>
          </a:p>
        </p:txBody>
      </p:sp>
      <p:sp>
        <p:nvSpPr>
          <p:cNvPr id="7" name="Téglalap 6"/>
          <p:cNvSpPr/>
          <p:nvPr/>
        </p:nvSpPr>
        <p:spPr>
          <a:xfrm>
            <a:off x="1884093" y="3886676"/>
            <a:ext cx="3479995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tx1"/>
                </a:solidFill>
              </a:rPr>
              <a:t>Beállítás (snitt)</a:t>
            </a:r>
            <a:endParaRPr lang="hu-HU" sz="2800" dirty="0"/>
          </a:p>
        </p:txBody>
      </p:sp>
      <p:sp>
        <p:nvSpPr>
          <p:cNvPr id="8" name="Téglalap 7"/>
          <p:cNvSpPr/>
          <p:nvPr/>
        </p:nvSpPr>
        <p:spPr>
          <a:xfrm>
            <a:off x="1907704" y="5419595"/>
            <a:ext cx="6480720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>
                <a:solidFill>
                  <a:schemeClr val="tx1"/>
                </a:solidFill>
              </a:rPr>
              <a:t>Jelenet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99467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03648" y="1124744"/>
            <a:ext cx="7498080" cy="1333128"/>
          </a:xfrm>
        </p:spPr>
        <p:txBody>
          <a:bodyPr>
            <a:normAutofit/>
          </a:bodyPr>
          <a:lstStyle/>
          <a:p>
            <a:r>
              <a:rPr lang="hu-HU" dirty="0" smtClean="0"/>
              <a:t>A film legkisebb egysége a </a:t>
            </a:r>
            <a:r>
              <a:rPr lang="hu-HU" b="1" dirty="0" smtClean="0"/>
              <a:t>fáziskép</a:t>
            </a:r>
            <a:r>
              <a:rPr lang="hu-HU" dirty="0" smtClean="0"/>
              <a:t> (</a:t>
            </a:r>
            <a:r>
              <a:rPr lang="hu-HU" dirty="0" err="1" smtClean="0"/>
              <a:t>frame</a:t>
            </a:r>
            <a:r>
              <a:rPr lang="hu-HU" dirty="0" smtClean="0"/>
              <a:t> = keret)</a:t>
            </a:r>
          </a:p>
          <a:p>
            <a:endParaRPr lang="hu-HU" dirty="0" smtClean="0"/>
          </a:p>
        </p:txBody>
      </p:sp>
      <p:pic>
        <p:nvPicPr>
          <p:cNvPr id="5122" name="Picture 2" descr="C:\Users\Tiger\Desktop\eger_tangyak\segedanyagok\harry_potter_429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18372"/>
            <a:ext cx="7416824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64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1907704" y="1916832"/>
            <a:ext cx="648072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dirty="0"/>
              <a:t>A </a:t>
            </a:r>
            <a:r>
              <a:rPr lang="hu-HU" sz="3200" b="1" dirty="0"/>
              <a:t>beállítás</a:t>
            </a:r>
            <a:r>
              <a:rPr lang="hu-HU" sz="3200" dirty="0"/>
              <a:t> a film azon alapvető szerkezeti egysége, amelyben még folyamatos a kamera által rögzített tér-idő. Más szavakkal a két vágás által lehatárolt filmdarab. </a:t>
            </a:r>
            <a:r>
              <a:rPr lang="hu-HU" sz="3200" dirty="0" smtClean="0"/>
              <a:t> </a:t>
            </a:r>
          </a:p>
          <a:p>
            <a:endParaRPr lang="hu-HU" sz="3200" dirty="0" smtClean="0"/>
          </a:p>
          <a:p>
            <a:r>
              <a:rPr lang="hu-HU" sz="3200" dirty="0" smtClean="0"/>
              <a:t>(A kamera elindításától a megállításáig tartó filmszakasz.)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228342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35608" y="548680"/>
            <a:ext cx="7498080" cy="5699720"/>
          </a:xfrm>
        </p:spPr>
        <p:txBody>
          <a:bodyPr>
            <a:normAutofit fontScale="92500" lnSpcReduction="20000"/>
          </a:bodyPr>
          <a:lstStyle/>
          <a:p>
            <a:r>
              <a:rPr lang="hu-HU" dirty="0"/>
              <a:t>A </a:t>
            </a:r>
            <a:r>
              <a:rPr lang="hu-HU" b="1" dirty="0" smtClean="0"/>
              <a:t>JELENET</a:t>
            </a:r>
            <a:r>
              <a:rPr lang="hu-HU" dirty="0" smtClean="0"/>
              <a:t> a filmelbeszélés </a:t>
            </a:r>
            <a:r>
              <a:rPr lang="hu-HU" dirty="0"/>
              <a:t>nagyobb szerkezeti egysége, amelynek </a:t>
            </a:r>
            <a:r>
              <a:rPr lang="hu-HU" b="1" dirty="0"/>
              <a:t>határait </a:t>
            </a:r>
            <a:r>
              <a:rPr lang="hu-HU" dirty="0"/>
              <a:t>többnyire a </a:t>
            </a:r>
            <a:r>
              <a:rPr lang="hu-HU" b="1" dirty="0"/>
              <a:t>nagyobb tér- és időugrások jelölik ki.</a:t>
            </a:r>
            <a:r>
              <a:rPr lang="hu-HU" dirty="0"/>
              <a:t> Egy jelenet általában több beállításból áll.</a:t>
            </a:r>
          </a:p>
          <a:p>
            <a:endParaRPr lang="hu-HU" dirty="0" smtClean="0"/>
          </a:p>
          <a:p>
            <a:r>
              <a:rPr lang="hu-HU" dirty="0" smtClean="0"/>
              <a:t>A jelenet a történet-elbeszélő mozgókép jellegzetes szerkezeti egysége, egyben </a:t>
            </a:r>
            <a:r>
              <a:rPr lang="hu-HU" b="1" dirty="0" smtClean="0"/>
              <a:t>tartalmi egység</a:t>
            </a:r>
            <a:r>
              <a:rPr lang="hu-HU" dirty="0" smtClean="0"/>
              <a:t> is.</a:t>
            </a:r>
          </a:p>
          <a:p>
            <a:endParaRPr lang="hu-HU" dirty="0" smtClean="0"/>
          </a:p>
          <a:p>
            <a:r>
              <a:rPr lang="hu-HU" dirty="0" smtClean="0"/>
              <a:t>Fordulat a cselekményben </a:t>
            </a:r>
            <a:r>
              <a:rPr lang="hu-HU" dirty="0" smtClean="0">
                <a:sym typeface="Wingdings" pitchFamily="2" charset="2"/>
              </a:rPr>
              <a:t> fordulat típusú jelenet</a:t>
            </a:r>
          </a:p>
          <a:p>
            <a:r>
              <a:rPr lang="hu-HU" dirty="0" smtClean="0">
                <a:sym typeface="Wingdings" pitchFamily="2" charset="2"/>
              </a:rPr>
              <a:t>Karaktereket jellemző képsor  </a:t>
            </a:r>
            <a:r>
              <a:rPr lang="hu-HU" dirty="0" err="1" smtClean="0">
                <a:sym typeface="Wingdings" pitchFamily="2" charset="2"/>
              </a:rPr>
              <a:t>epizodisztikus</a:t>
            </a:r>
            <a:r>
              <a:rPr lang="hu-HU" dirty="0" smtClean="0">
                <a:sym typeface="Wingdings" pitchFamily="2" charset="2"/>
              </a:rPr>
              <a:t> jelenet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5178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Tiger\Desktop\eger_tangyak\segedanyagok\film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564904"/>
            <a:ext cx="4133391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2699792" y="5301208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/>
              <a:t>4.50-5.25, 30.50-33.00</a:t>
            </a:r>
            <a:endParaRPr lang="hu-HU" sz="24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2699792" y="764704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Filmrészlet: </a:t>
            </a:r>
            <a:r>
              <a:rPr lang="hu-HU" sz="3200" i="1" dirty="0" smtClean="0"/>
              <a:t>A hídember</a:t>
            </a:r>
            <a:endParaRPr lang="hu-HU" sz="3200" i="1" dirty="0"/>
          </a:p>
        </p:txBody>
      </p:sp>
    </p:spTree>
    <p:extLst>
      <p:ext uri="{BB962C8B-B14F-4D97-AF65-F5344CB8AC3E}">
        <p14:creationId xmlns:p14="http://schemas.microsoft.com/office/powerpoint/2010/main" val="2967991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35608" y="2492896"/>
            <a:ext cx="7498080" cy="3960440"/>
          </a:xfrm>
        </p:spPr>
        <p:txBody>
          <a:bodyPr>
            <a:normAutofit/>
          </a:bodyPr>
          <a:lstStyle/>
          <a:p>
            <a:r>
              <a:rPr lang="hu-HU" dirty="0" smtClean="0"/>
              <a:t>Más kommunikációs formáknál a közlés jelrendszerének minden eleme a közlőtől függ</a:t>
            </a:r>
          </a:p>
          <a:p>
            <a:r>
              <a:rPr lang="hu-HU" b="1" dirty="0" smtClean="0"/>
              <a:t>A mozgókép viszont számos olyan jelet, információt közvetít, amelyről vagy amellyel a filmkészítő nem akart semmit mondani</a:t>
            </a:r>
            <a:endParaRPr lang="hu-HU" b="1" dirty="0"/>
          </a:p>
        </p:txBody>
      </p:sp>
      <p:sp>
        <p:nvSpPr>
          <p:cNvPr id="4" name="Lekerekített téglalap 3"/>
          <p:cNvSpPr/>
          <p:nvPr/>
        </p:nvSpPr>
        <p:spPr>
          <a:xfrm>
            <a:off x="1330173" y="620688"/>
            <a:ext cx="7560840" cy="109526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b="1" dirty="0" smtClean="0">
                <a:solidFill>
                  <a:schemeClr val="accent3">
                    <a:lumMod val="75000"/>
                  </a:schemeClr>
                </a:solidFill>
              </a:rPr>
              <a:t>Információ és jelentés a mozgóképen</a:t>
            </a:r>
            <a:endParaRPr lang="hu-H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90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Számonkérés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96646" indent="-514350">
              <a:buAutoNum type="arabicParenR"/>
            </a:pPr>
            <a:r>
              <a:rPr lang="hu-HU" dirty="0" smtClean="0"/>
              <a:t>Mit jelent a mozgókép kettős természete?</a:t>
            </a:r>
          </a:p>
          <a:p>
            <a:pPr marL="596646" indent="-514350">
              <a:buAutoNum type="arabicParenR"/>
            </a:pPr>
            <a:r>
              <a:rPr lang="hu-HU" dirty="0" smtClean="0"/>
              <a:t>Milyen geometriai alakzatot használnak a film keretének? Írj egy lehetséges méretarányt!</a:t>
            </a:r>
          </a:p>
          <a:p>
            <a:pPr marL="596646" indent="-514350">
              <a:buAutoNum type="arabicParenR"/>
            </a:pPr>
            <a:r>
              <a:rPr lang="hu-HU" dirty="0" smtClean="0"/>
              <a:t>Mit jelent a filmformanyelvben az utalás?</a:t>
            </a:r>
          </a:p>
          <a:p>
            <a:pPr marL="596646" indent="-514350">
              <a:buAutoNum type="arabicParenR"/>
            </a:pPr>
            <a:r>
              <a:rPr lang="hu-HU" dirty="0" smtClean="0"/>
              <a:t>Sorold fel a film szerkezeti egységeit!</a:t>
            </a:r>
          </a:p>
          <a:p>
            <a:pPr marL="596646" indent="-514350">
              <a:buAutoNum type="arabicParenR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636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03648" y="1868760"/>
            <a:ext cx="7498080" cy="4800600"/>
          </a:xfrm>
        </p:spPr>
        <p:txBody>
          <a:bodyPr/>
          <a:lstStyle/>
          <a:p>
            <a:pPr marL="82296" indent="0">
              <a:buNone/>
            </a:pPr>
            <a:r>
              <a:rPr lang="hu-HU" dirty="0" smtClean="0"/>
              <a:t>A technikai úton rögzített képekkel történő kommunikáció az egyetlen olyan közlésforma, amelyben a </a:t>
            </a:r>
            <a:r>
              <a:rPr lang="hu-HU" b="1" dirty="0" smtClean="0"/>
              <a:t>valóságreprodukció és a közlés egyszerre</a:t>
            </a:r>
            <a:r>
              <a:rPr lang="hu-HU" dirty="0" smtClean="0"/>
              <a:t>, egymástól elválaszthatatlanul van jelen.</a:t>
            </a:r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196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1331640" y="1988840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hu-HU" dirty="0" smtClean="0"/>
              <a:t>Hányan voltak a tüntetésen?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7970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iger\Desktop\eger_tangyak\segedanyagok\tomeg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96752"/>
            <a:ext cx="6192688" cy="442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Tiger\Desktop\eger_tangyak\segedanyagok\film_egy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05656"/>
            <a:ext cx="6300700" cy="611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978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Tiger\Desktop\eger_tangyak\segedanyagok\tomeg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1556791"/>
            <a:ext cx="7835248" cy="381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Tiger\Desktop\eger_tangyak\segedanyagok\film_egy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790460"/>
            <a:ext cx="5851861" cy="5374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28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Tiger\Desktop\eger_tangyak\segedanyagok\tomeg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24744"/>
            <a:ext cx="7128792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Tiger\Desktop\eger_tangyak\segedanyagok\film_egy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8640"/>
            <a:ext cx="7235358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58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35608" y="2132856"/>
            <a:ext cx="7498080" cy="3888432"/>
          </a:xfrm>
        </p:spPr>
        <p:txBody>
          <a:bodyPr/>
          <a:lstStyle/>
          <a:p>
            <a:r>
              <a:rPr lang="hu-HU" dirty="0" smtClean="0"/>
              <a:t>a kamera helyzete</a:t>
            </a:r>
          </a:p>
          <a:p>
            <a:r>
              <a:rPr lang="hu-HU" dirty="0" smtClean="0"/>
              <a:t>a képkivágás</a:t>
            </a:r>
          </a:p>
          <a:p>
            <a:r>
              <a:rPr lang="hu-HU" dirty="0" smtClean="0"/>
              <a:t>a felvétel hossza</a:t>
            </a:r>
            <a:endParaRPr lang="hu-HU" dirty="0"/>
          </a:p>
        </p:txBody>
      </p:sp>
      <p:sp>
        <p:nvSpPr>
          <p:cNvPr id="4" name="Lekerekített téglalap 3"/>
          <p:cNvSpPr/>
          <p:nvPr/>
        </p:nvSpPr>
        <p:spPr>
          <a:xfrm>
            <a:off x="1215785" y="404664"/>
            <a:ext cx="7560840" cy="109526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b="1" dirty="0">
                <a:solidFill>
                  <a:schemeClr val="accent3">
                    <a:lumMod val="75000"/>
                  </a:schemeClr>
                </a:solidFill>
              </a:rPr>
              <a:t>Mitől függ a rögzített </a:t>
            </a:r>
            <a:r>
              <a:rPr lang="hu-HU" sz="3600" b="1" dirty="0">
                <a:solidFill>
                  <a:schemeClr val="accent3">
                    <a:lumMod val="75000"/>
                  </a:schemeClr>
                </a:solidFill>
              </a:rPr>
              <a:t>kép</a:t>
            </a:r>
            <a:r>
              <a:rPr lang="hu-HU" sz="3200" b="1" dirty="0">
                <a:solidFill>
                  <a:schemeClr val="accent3">
                    <a:lumMod val="75000"/>
                  </a:schemeClr>
                </a:solidFill>
              </a:rPr>
              <a:t> milyensége?</a:t>
            </a:r>
          </a:p>
        </p:txBody>
      </p:sp>
    </p:spTree>
    <p:extLst>
      <p:ext uri="{BB962C8B-B14F-4D97-AF65-F5344CB8AC3E}">
        <p14:creationId xmlns:p14="http://schemas.microsoft.com/office/powerpoint/2010/main" val="314279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346070" y="1916832"/>
            <a:ext cx="5729840" cy="2845297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hu-HU" dirty="0" smtClean="0"/>
              <a:t>A film mindig fekvő helyzetű téglalap</a:t>
            </a:r>
          </a:p>
          <a:p>
            <a:pPr>
              <a:buFontTx/>
              <a:buChar char="-"/>
            </a:pPr>
            <a:r>
              <a:rPr lang="hu-HU" dirty="0" smtClean="0"/>
              <a:t>Arányai koronként változtak, 4:3, 16:9 stb.</a:t>
            </a:r>
          </a:p>
          <a:p>
            <a:pPr marL="82296" indent="0">
              <a:buNone/>
            </a:pPr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56792"/>
            <a:ext cx="1977329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Lekerekített téglalap 4"/>
          <p:cNvSpPr/>
          <p:nvPr/>
        </p:nvSpPr>
        <p:spPr>
          <a:xfrm>
            <a:off x="1331640" y="260648"/>
            <a:ext cx="7560840" cy="109526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b="1" dirty="0" smtClean="0">
                <a:solidFill>
                  <a:schemeClr val="accent3">
                    <a:lumMod val="75000"/>
                  </a:schemeClr>
                </a:solidFill>
              </a:rPr>
              <a:t>A keretezés és a kiválasztás</a:t>
            </a:r>
            <a:endParaRPr lang="hu-H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54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pforduló">
  <a:themeElements>
    <a:clrScheme name="Napfordul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Napfordul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Napfordul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646</TotalTime>
  <Words>436</Words>
  <Application>Microsoft Office PowerPoint</Application>
  <PresentationFormat>Diavetítés a képernyőre (4:3 oldalarány)</PresentationFormat>
  <Paragraphs>53</Paragraphs>
  <Slides>26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26</vt:i4>
      </vt:variant>
    </vt:vector>
  </HeadingPairs>
  <TitlesOfParts>
    <vt:vector size="27" baseType="lpstr">
      <vt:lpstr>Napforduló</vt:lpstr>
      <vt:lpstr>A mozgóképi közlésmód sajátosságai </vt:lpstr>
      <vt:lpstr>Ismétlés: a mozgókép kettős természete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Számonkérés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mozgókép kettős természete, a mozgóképi közlésmód sajátosságai</dc:title>
  <dc:creator>Tiger</dc:creator>
  <cp:lastModifiedBy>Tiger</cp:lastModifiedBy>
  <cp:revision>28</cp:revision>
  <dcterms:created xsi:type="dcterms:W3CDTF">2015-05-02T11:27:07Z</dcterms:created>
  <dcterms:modified xsi:type="dcterms:W3CDTF">2015-05-05T08:22:21Z</dcterms:modified>
</cp:coreProperties>
</file>