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E5024B0-69A5-4808-B74E-CEDDED9269FE}" type="datetimeFigureOut">
              <a:rPr lang="hu-HU" smtClean="0"/>
              <a:t>2015.09.08.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8D70DFF-A796-4800-A630-27B119F2195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48680" y="3356992"/>
            <a:ext cx="7543800" cy="1524000"/>
          </a:xfrm>
        </p:spPr>
        <p:txBody>
          <a:bodyPr/>
          <a:lstStyle/>
          <a:p>
            <a:r>
              <a:rPr lang="hu-HU" dirty="0" smtClean="0"/>
              <a:t>Tömegfilm és szerzői film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04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41682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szerzői film</a:t>
            </a:r>
            <a:br>
              <a:rPr lang="hu-HU" dirty="0" smtClean="0"/>
            </a:br>
            <a:r>
              <a:rPr lang="hu-HU" dirty="0" smtClean="0"/>
              <a:t>(művészfilm)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2204864"/>
            <a:ext cx="7543800" cy="3886200"/>
          </a:xfrm>
        </p:spPr>
        <p:txBody>
          <a:bodyPr/>
          <a:lstStyle/>
          <a:p>
            <a:r>
              <a:rPr lang="hu-HU" dirty="0" smtClean="0"/>
              <a:t>Az elnevezés eredete: ’50-es, ’60-as évek (francia új hullám, </a:t>
            </a:r>
            <a:r>
              <a:rPr lang="hu-HU" dirty="0" err="1" smtClean="0"/>
              <a:t>Truffaut</a:t>
            </a:r>
            <a:r>
              <a:rPr lang="hu-HU" dirty="0" smtClean="0"/>
              <a:t>, Godard stb., </a:t>
            </a:r>
            <a:r>
              <a:rPr lang="hu-HU" dirty="0" err="1" smtClean="0"/>
              <a:t>Cahiers</a:t>
            </a:r>
            <a:r>
              <a:rPr lang="hu-HU" dirty="0" smtClean="0"/>
              <a:t> du </a:t>
            </a:r>
            <a:r>
              <a:rPr lang="hu-HU" dirty="0" err="1" smtClean="0"/>
              <a:t>Cinéma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20. század eleje: a film mint a képrögzítés új technikai eszköze, a mozi mint új szórakoztató intézmény </a:t>
            </a:r>
            <a:r>
              <a:rPr lang="hu-HU" dirty="0" smtClean="0">
                <a:sym typeface="Wingdings" pitchFamily="2" charset="2"/>
              </a:rPr>
              <a:t> a „tömegek művészete”</a:t>
            </a:r>
          </a:p>
          <a:p>
            <a:r>
              <a:rPr lang="hu-HU" dirty="0" smtClean="0">
                <a:sym typeface="Wingdings" pitchFamily="2" charset="2"/>
              </a:rPr>
              <a:t>Fél évszázad múlva határozott </a:t>
            </a:r>
            <a:r>
              <a:rPr lang="hu-HU" dirty="0" err="1" smtClean="0">
                <a:sym typeface="Wingdings" pitchFamily="2" charset="2"/>
              </a:rPr>
              <a:t>elkülönölés</a:t>
            </a:r>
            <a:endParaRPr lang="hu-HU" dirty="0" smtClean="0">
              <a:sym typeface="Wingdings" pitchFamily="2" charset="2"/>
            </a:endParaRPr>
          </a:p>
          <a:p>
            <a:r>
              <a:rPr lang="hu-HU" dirty="0" smtClean="0">
                <a:sym typeface="Wingdings" pitchFamily="2" charset="2"/>
              </a:rPr>
              <a:t>A film szerzőjének markáns egyéni hangja, a szériafilmektől eltérő eredeti megoldások, provokáló, kritikus hangnem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49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Szerzői film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Jellegzetes személyes hang és stílus</a:t>
            </a:r>
          </a:p>
          <a:p>
            <a:r>
              <a:rPr lang="hu-HU" dirty="0" smtClean="0"/>
              <a:t>A szerző </a:t>
            </a:r>
          </a:p>
          <a:p>
            <a:pPr lvl="1"/>
            <a:r>
              <a:rPr lang="hu-HU" dirty="0" smtClean="0"/>
              <a:t>Gyakran személyes történeteit dolgozza fel</a:t>
            </a:r>
          </a:p>
          <a:p>
            <a:pPr lvl="1"/>
            <a:r>
              <a:rPr lang="hu-HU" dirty="0" smtClean="0"/>
              <a:t>Általában kevéssé használja a filmműfajok jellemző ábrázolási megoldásait (a film kifejezési lehetőségeinek megújításával személyes világlátását fejezi ki)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80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hu-HU" dirty="0" smtClean="0"/>
              <a:t>Épp ezért: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2204864"/>
            <a:ext cx="7543800" cy="3886200"/>
          </a:xfrm>
        </p:spPr>
        <p:txBody>
          <a:bodyPr/>
          <a:lstStyle/>
          <a:p>
            <a:r>
              <a:rPr lang="hu-HU" dirty="0" smtClean="0"/>
              <a:t>A szerzői filmek kereskedelmileg ritkán sikeresek </a:t>
            </a:r>
          </a:p>
          <a:p>
            <a:r>
              <a:rPr lang="hu-HU" dirty="0" smtClean="0"/>
              <a:t>A tömegfilmeknél kisebb költségvetéssel készülnek</a:t>
            </a:r>
          </a:p>
          <a:p>
            <a:r>
              <a:rPr lang="hu-HU" dirty="0" err="1" smtClean="0"/>
              <a:t>Artmozik</a:t>
            </a:r>
            <a:r>
              <a:rPr lang="hu-HU" dirty="0" smtClean="0"/>
              <a:t>, </a:t>
            </a:r>
            <a:r>
              <a:rPr lang="hu-HU" dirty="0" err="1" smtClean="0"/>
              <a:t>művészmozik</a:t>
            </a:r>
            <a:r>
              <a:rPr lang="hu-HU" dirty="0" smtClean="0"/>
              <a:t> vetítik őket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1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44624"/>
            <a:ext cx="7488832" cy="16002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Tömegfilm (közönségfilm)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0" cy="3886200"/>
          </a:xfrm>
        </p:spPr>
        <p:txBody>
          <a:bodyPr/>
          <a:lstStyle/>
          <a:p>
            <a:r>
              <a:rPr lang="hu-HU" dirty="0" smtClean="0"/>
              <a:t>A filmipar népszerű, többnyire kereskedelmileg is sikeres alkotásai, milliós közönségréteg szereti és fogyasztja őket</a:t>
            </a:r>
          </a:p>
          <a:p>
            <a:r>
              <a:rPr lang="hu-HU" dirty="0" smtClean="0"/>
              <a:t>Jól ismert történettípusokat dolgoznak fel újra, már bevált eszközökkel</a:t>
            </a:r>
          </a:p>
          <a:p>
            <a:r>
              <a:rPr lang="hu-HU" dirty="0" smtClean="0"/>
              <a:t>Minden tömegfilm egyben műfajfilm is, valamely műfaj hagyományait folytatja, gondolja újra. A személyes hang, az egyéni kifejezőeszközök használata ritkán jellemző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88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Tömeg -------- szerző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2000" y="685800"/>
            <a:ext cx="3089920" cy="3886200"/>
          </a:xfrm>
        </p:spPr>
        <p:txBody>
          <a:bodyPr/>
          <a:lstStyle/>
          <a:p>
            <a:r>
              <a:rPr lang="hu-HU" dirty="0" smtClean="0"/>
              <a:t>Alfred Hitchcock</a:t>
            </a:r>
          </a:p>
          <a:p>
            <a:r>
              <a:rPr lang="hu-HU" dirty="0" smtClean="0"/>
              <a:t>John Ford</a:t>
            </a:r>
          </a:p>
          <a:p>
            <a:r>
              <a:rPr lang="hu-HU" dirty="0" smtClean="0"/>
              <a:t>Fritz Lang</a:t>
            </a:r>
          </a:p>
          <a:p>
            <a:r>
              <a:rPr lang="hu-HU" dirty="0" smtClean="0"/>
              <a:t>George Luca</a:t>
            </a:r>
          </a:p>
          <a:p>
            <a:r>
              <a:rPr lang="hu-HU" dirty="0" smtClean="0"/>
              <a:t>Kertész Mihály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932040" y="1700407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Ingmar Bergman</a:t>
            </a:r>
          </a:p>
          <a:p>
            <a:r>
              <a:rPr lang="hu-HU" sz="2400" dirty="0" smtClean="0"/>
              <a:t>Francois </a:t>
            </a:r>
            <a:r>
              <a:rPr lang="hu-HU" sz="2400" dirty="0" err="1" smtClean="0"/>
              <a:t>Truffaut</a:t>
            </a:r>
            <a:endParaRPr lang="hu-HU" sz="2400" dirty="0" smtClean="0"/>
          </a:p>
          <a:p>
            <a:r>
              <a:rPr lang="hu-HU" sz="2400" dirty="0" smtClean="0"/>
              <a:t>Federico Fellini</a:t>
            </a:r>
          </a:p>
          <a:p>
            <a:r>
              <a:rPr lang="hu-HU" sz="2400" dirty="0" smtClean="0"/>
              <a:t>Jancsó Miklós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9858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88832" cy="16002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Mi NEM a szerzői film és a </a:t>
            </a:r>
            <a:r>
              <a:rPr lang="hu-HU" dirty="0" err="1" smtClean="0"/>
              <a:t>tömegfim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2132856"/>
            <a:ext cx="7543800" cy="3886200"/>
          </a:xfrm>
        </p:spPr>
        <p:txBody>
          <a:bodyPr/>
          <a:lstStyle/>
          <a:p>
            <a:r>
              <a:rPr lang="hu-HU" dirty="0" smtClean="0"/>
              <a:t>A szerzői film nem feltétlen AZ ÉRTÉKES, és a tömegfilm nem feltétlenül értéktelen</a:t>
            </a:r>
          </a:p>
          <a:p>
            <a:r>
              <a:rPr lang="hu-HU" dirty="0" smtClean="0"/>
              <a:t>A szerzői film nem feltétlenül JOBB, mint a tömegfilm</a:t>
            </a:r>
          </a:p>
          <a:p>
            <a:endParaRPr lang="hu-HU" dirty="0"/>
          </a:p>
          <a:p>
            <a:r>
              <a:rPr lang="hu-HU" dirty="0" smtClean="0"/>
              <a:t>Az a kérdés, hogy MILYEN szükségletre válaszolnak!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3510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88832" cy="16002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kézjegy és az archetípus kultúrája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2204864"/>
            <a:ext cx="7543800" cy="3886200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620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141</TotalTime>
  <Words>253</Words>
  <Application>Microsoft Office PowerPoint</Application>
  <PresentationFormat>Diavetítés a képernyőre (4:3 oldalarány)</PresentationFormat>
  <Paragraphs>35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NewsPrint</vt:lpstr>
      <vt:lpstr>Tömegfilm és szerzői film</vt:lpstr>
      <vt:lpstr>A szerzői film (művészfilm)</vt:lpstr>
      <vt:lpstr>Szerzői film</vt:lpstr>
      <vt:lpstr>Épp ezért:</vt:lpstr>
      <vt:lpstr>Tömegfilm (közönségfilm)</vt:lpstr>
      <vt:lpstr>Tömeg -------- szerző </vt:lpstr>
      <vt:lpstr>Mi NEM a szerzői film és a tömegfim?</vt:lpstr>
      <vt:lpstr>A kézjegy és az archetípus kultúrája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Tömegfilm és szerzői film</dc:title>
  <dc:creator>Tiger</dc:creator>
  <cp:lastModifiedBy>Tiger</cp:lastModifiedBy>
  <cp:revision>6</cp:revision>
  <dcterms:created xsi:type="dcterms:W3CDTF">2015-09-08T08:20:34Z</dcterms:created>
  <dcterms:modified xsi:type="dcterms:W3CDTF">2015-09-08T10:41:50Z</dcterms:modified>
</cp:coreProperties>
</file>